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-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3859-3E73-4C4D-80D1-EAAAA5B9EA95}" type="datetimeFigureOut">
              <a:rPr lang="en-CA" smtClean="0"/>
              <a:t>2015-05-18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45FD4-E17B-4EFE-9015-CC364D0AA4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7128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3859-3E73-4C4D-80D1-EAAAA5B9EA95}" type="datetimeFigureOut">
              <a:rPr lang="en-CA" smtClean="0"/>
              <a:t>2015-05-18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45FD4-E17B-4EFE-9015-CC364D0AA4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3922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3859-3E73-4C4D-80D1-EAAAA5B9EA95}" type="datetimeFigureOut">
              <a:rPr lang="en-CA" smtClean="0"/>
              <a:t>2015-05-18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45FD4-E17B-4EFE-9015-CC364D0AA4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0900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3859-3E73-4C4D-80D1-EAAAA5B9EA95}" type="datetimeFigureOut">
              <a:rPr lang="en-CA" smtClean="0"/>
              <a:t>2015-05-18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45FD4-E17B-4EFE-9015-CC364D0AA4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362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3859-3E73-4C4D-80D1-EAAAA5B9EA95}" type="datetimeFigureOut">
              <a:rPr lang="en-CA" smtClean="0"/>
              <a:t>2015-05-18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45FD4-E17B-4EFE-9015-CC364D0AA4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85963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3859-3E73-4C4D-80D1-EAAAA5B9EA95}" type="datetimeFigureOut">
              <a:rPr lang="en-CA" smtClean="0"/>
              <a:t>2015-05-18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45FD4-E17B-4EFE-9015-CC364D0AA4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79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3859-3E73-4C4D-80D1-EAAAA5B9EA95}" type="datetimeFigureOut">
              <a:rPr lang="en-CA" smtClean="0"/>
              <a:t>2015-05-18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45FD4-E17B-4EFE-9015-CC364D0AA4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9537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3859-3E73-4C4D-80D1-EAAAA5B9EA95}" type="datetimeFigureOut">
              <a:rPr lang="en-CA" smtClean="0"/>
              <a:t>2015-05-18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45FD4-E17B-4EFE-9015-CC364D0AA4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2928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3859-3E73-4C4D-80D1-EAAAA5B9EA95}" type="datetimeFigureOut">
              <a:rPr lang="en-CA" smtClean="0"/>
              <a:t>2015-05-18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45FD4-E17B-4EFE-9015-CC364D0AA4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652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3859-3E73-4C4D-80D1-EAAAA5B9EA95}" type="datetimeFigureOut">
              <a:rPr lang="en-CA" smtClean="0"/>
              <a:t>2015-05-18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45FD4-E17B-4EFE-9015-CC364D0AA4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0151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B3859-3E73-4C4D-80D1-EAAAA5B9EA95}" type="datetimeFigureOut">
              <a:rPr lang="en-CA" smtClean="0"/>
              <a:t>2015-05-18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45FD4-E17B-4EFE-9015-CC364D0AA4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2569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B3859-3E73-4C4D-80D1-EAAAA5B9EA95}" type="datetimeFigureOut">
              <a:rPr lang="en-CA" smtClean="0"/>
              <a:t>2015-05-18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45FD4-E17B-4EFE-9015-CC364D0AA41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579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26211"/>
            <a:ext cx="12192000" cy="6271404"/>
          </a:xfrm>
        </p:spPr>
        <p:txBody>
          <a:bodyPr>
            <a:normAutofit/>
          </a:bodyPr>
          <a:lstStyle/>
          <a:p>
            <a:pPr algn="l"/>
            <a:endParaRPr lang="en-CA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32374"/>
              </p:ext>
            </p:extLst>
          </p:nvPr>
        </p:nvGraphicFramePr>
        <p:xfrm>
          <a:off x="0" y="-2"/>
          <a:ext cx="12192000" cy="6567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7790"/>
                <a:gridCol w="1748084"/>
                <a:gridCol w="1703490"/>
                <a:gridCol w="1623221"/>
                <a:gridCol w="1623220"/>
                <a:gridCol w="1516195"/>
              </a:tblGrid>
              <a:tr h="640627">
                <a:tc>
                  <a:txBody>
                    <a:bodyPr/>
                    <a:lstStyle/>
                    <a:p>
                      <a:endParaRPr lang="en-CA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1st Quarter</a:t>
                      </a:r>
                      <a:endParaRPr lang="en-CA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2nd Quarter</a:t>
                      </a:r>
                      <a:endParaRPr lang="en-CA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3rd Quarter</a:t>
                      </a:r>
                      <a:endParaRPr lang="en-CA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4th Quarter</a:t>
                      </a:r>
                      <a:endParaRPr lang="en-CA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" marR="45720" algn="ctr"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Year</a:t>
                      </a:r>
                      <a:endParaRPr lang="en-CA" sz="2000" b="1" i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465299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Beginning cash balance	</a:t>
                      </a:r>
                      <a:endParaRPr lang="en-CA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000" b="1" dirty="0" smtClean="0">
                          <a:latin typeface="+mn-lt"/>
                        </a:rPr>
                        <a:t>20,000</a:t>
                      </a:r>
                      <a:endParaRPr lang="en-CA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$ 10,000</a:t>
                      </a:r>
                      <a:endParaRPr lang="en-CA" sz="2000" b="1" u="none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$ 35,800</a:t>
                      </a:r>
                      <a:endParaRPr lang="en-CA" sz="2000" b="1" u="none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$ 25,800</a:t>
                      </a:r>
                      <a:endParaRPr lang="en-CA" sz="2000" b="1" u="none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b="1" dirty="0" smtClean="0">
                          <a:latin typeface="+mn-lt"/>
                        </a:rPr>
                        <a:t>20,000</a:t>
                      </a:r>
                    </a:p>
                  </a:txBody>
                  <a:tcPr/>
                </a:tc>
              </a:tr>
              <a:tr h="424069">
                <a:tc>
                  <a:txBody>
                    <a:bodyPr/>
                    <a:lstStyle/>
                    <a:p>
                      <a:pPr marL="137160" marR="109220" indent="-13716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37160" algn="l"/>
                          <a:tab pos="274320" algn="l"/>
                          <a:tab pos="4572000" algn="r"/>
                          <a:tab pos="137160" algn="l"/>
                          <a:tab pos="274320" algn="l"/>
                          <a:tab pos="1920240" algn="r"/>
                        </a:tabLst>
                      </a:pPr>
                      <a:r>
                        <a:rPr lang="en-US" sz="20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Total cash receipts	</a:t>
                      </a:r>
                      <a:endParaRPr lang="en-CA" sz="20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r>
                        <a:rPr lang="en-US" sz="20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180,000</a:t>
                      </a:r>
                      <a:endParaRPr lang="en-CA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330,000</a:t>
                      </a:r>
                      <a:endParaRPr lang="en-CA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210,000</a:t>
                      </a:r>
                      <a:endParaRPr lang="en-CA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230,000</a:t>
                      </a:r>
                      <a:endParaRPr lang="en-CA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950,000</a:t>
                      </a:r>
                      <a:endParaRPr lang="en-CA" sz="2000" b="1" dirty="0">
                        <a:latin typeface="+mn-lt"/>
                      </a:endParaRPr>
                    </a:p>
                  </a:txBody>
                  <a:tcPr/>
                </a:tc>
              </a:tr>
              <a:tr h="640627">
                <a:tc>
                  <a:txBody>
                    <a:bodyPr/>
                    <a:lstStyle/>
                    <a:p>
                      <a:r>
                        <a:rPr lang="en-US" sz="20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cash available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en-CA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200,000</a:t>
                      </a:r>
                      <a:endParaRPr lang="en-CA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340,000</a:t>
                      </a:r>
                      <a:endParaRPr lang="en-CA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245,800</a:t>
                      </a:r>
                      <a:endParaRPr lang="en-CA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255,800</a:t>
                      </a:r>
                      <a:endParaRPr lang="en-CA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970,000</a:t>
                      </a:r>
                      <a:endParaRPr lang="en-CA" sz="2000" b="1" dirty="0">
                        <a:latin typeface="+mn-lt"/>
                      </a:endParaRPr>
                    </a:p>
                  </a:txBody>
                  <a:tcPr/>
                </a:tc>
              </a:tr>
              <a:tr h="640627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Less total cash disbursements</a:t>
                      </a:r>
                      <a:endParaRPr lang="en-CA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260,000</a:t>
                      </a:r>
                      <a:endParaRPr lang="en-CA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230,000</a:t>
                      </a:r>
                      <a:endParaRPr lang="en-CA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220,000</a:t>
                      </a:r>
                      <a:endParaRPr lang="en-CA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240,000</a:t>
                      </a:r>
                      <a:endParaRPr lang="en-CA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950,000</a:t>
                      </a:r>
                      <a:endParaRPr lang="en-CA" sz="2000" b="1" dirty="0">
                        <a:latin typeface="+mn-lt"/>
                      </a:endParaRPr>
                    </a:p>
                  </a:txBody>
                  <a:tcPr/>
                </a:tc>
              </a:tr>
              <a:tr h="742122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Excess (deficiency) of cash available over disbursements</a:t>
                      </a:r>
                      <a:endParaRPr lang="en-CA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(60,000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CA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110,000</a:t>
                      </a:r>
                      <a:endParaRPr lang="en-CA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25,800</a:t>
                      </a:r>
                      <a:endParaRPr lang="en-CA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15,800</a:t>
                      </a:r>
                      <a:endParaRPr lang="en-CA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20,000</a:t>
                      </a:r>
                      <a:endParaRPr lang="en-CA" sz="2000" b="1" dirty="0">
                        <a:latin typeface="+mn-lt"/>
                      </a:endParaRPr>
                    </a:p>
                  </a:txBody>
                  <a:tcPr/>
                </a:tc>
              </a:tr>
              <a:tr h="457914">
                <a:tc>
                  <a:txBody>
                    <a:bodyPr/>
                    <a:lstStyle/>
                    <a:p>
                      <a:r>
                        <a:rPr lang="en-US" sz="20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Financing:</a:t>
                      </a:r>
                      <a:endParaRPr lang="en-CA" sz="2000" b="1" u="sng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2000" b="1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2000" b="1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2000" b="1">
                        <a:latin typeface="+mn-lt"/>
                      </a:endParaRPr>
                    </a:p>
                  </a:txBody>
                  <a:tcPr/>
                </a:tc>
              </a:tr>
              <a:tr h="742122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Borrowings (at beginnings of quarters)*</a:t>
                      </a:r>
                      <a:endParaRPr lang="en-CA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70,000</a:t>
                      </a:r>
                      <a:endParaRPr lang="en-CA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2000" b="1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2000" b="1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70,000</a:t>
                      </a:r>
                      <a:endParaRPr lang="en-CA" sz="2000" b="1" dirty="0" smtClean="0">
                        <a:latin typeface="+mn-lt"/>
                      </a:endParaRPr>
                    </a:p>
                    <a:p>
                      <a:endParaRPr lang="en-CA" sz="2000" b="1" dirty="0">
                        <a:latin typeface="+mn-lt"/>
                      </a:endParaRPr>
                    </a:p>
                  </a:txBody>
                  <a:tcPr/>
                </a:tc>
              </a:tr>
              <a:tr h="551840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Repayments (at ends of quarters)</a:t>
                      </a:r>
                      <a:endParaRPr lang="en-CA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(70,000)</a:t>
                      </a:r>
                      <a:endParaRPr lang="en-CA" sz="2000" b="1" dirty="0" smtClean="0">
                        <a:latin typeface="+mn-lt"/>
                      </a:endParaRPr>
                    </a:p>
                    <a:p>
                      <a:endParaRPr lang="en-CA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2000" b="1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2000" b="1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(70,000)</a:t>
                      </a:r>
                      <a:endParaRPr lang="en-CA" sz="2000" b="1" dirty="0" smtClean="0">
                        <a:latin typeface="+mn-lt"/>
                      </a:endParaRPr>
                    </a:p>
                  </a:txBody>
                  <a:tcPr/>
                </a:tc>
              </a:tr>
              <a:tr h="411517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Interest</a:t>
                      </a:r>
                      <a:r>
                        <a:rPr lang="en-US" sz="2000" b="1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§</a:t>
                      </a:r>
                      <a:endParaRPr lang="en-CA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(4,200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CA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2000" b="1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2000" b="1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(4,200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CA" sz="2000" b="1" dirty="0" smtClean="0">
                        <a:latin typeface="+mn-lt"/>
                      </a:endParaRPr>
                    </a:p>
                  </a:txBody>
                  <a:tcPr/>
                </a:tc>
              </a:tr>
              <a:tr h="640627"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financing</a:t>
                      </a:r>
                    </a:p>
                    <a:p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Ending cash balance</a:t>
                      </a:r>
                      <a:endParaRPr lang="en-CA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70,000</a:t>
                      </a:r>
                    </a:p>
                    <a:p>
                      <a:r>
                        <a:rPr lang="en-US" sz="2000" b="1" u="dbl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$ 10,000</a:t>
                      </a:r>
                      <a:endParaRPr lang="en-CA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(74,200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en-US" sz="2000" b="1" u="dbl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$ 35,800</a:t>
                      </a:r>
                      <a:endParaRPr lang="en-CA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2000" b="1" dirty="0" smtClean="0">
                        <a:latin typeface="+mn-lt"/>
                      </a:endParaRPr>
                    </a:p>
                    <a:p>
                      <a:r>
                        <a:rPr lang="en-US" sz="2000" b="1" u="dbl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$ 25,800</a:t>
                      </a:r>
                      <a:endParaRPr lang="en-CA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sz="2000" b="1" dirty="0" smtClean="0">
                        <a:latin typeface="+mn-lt"/>
                      </a:endParaRPr>
                    </a:p>
                    <a:p>
                      <a:r>
                        <a:rPr lang="en-US" sz="2000" b="1" u="dbl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$ 15,800</a:t>
                      </a:r>
                      <a:endParaRPr lang="en-CA" sz="20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  (4,200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dbl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$ 15,800</a:t>
                      </a:r>
                      <a:endParaRPr lang="en-CA" sz="2000" b="1" dirty="0" smtClean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25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4468228"/>
              </p:ext>
            </p:extLst>
          </p:nvPr>
        </p:nvGraphicFramePr>
        <p:xfrm>
          <a:off x="414067" y="284672"/>
          <a:ext cx="9661586" cy="66404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78703"/>
                <a:gridCol w="914400"/>
                <a:gridCol w="276045"/>
                <a:gridCol w="871268"/>
                <a:gridCol w="120770"/>
                <a:gridCol w="974785"/>
                <a:gridCol w="129396"/>
                <a:gridCol w="819509"/>
                <a:gridCol w="120770"/>
                <a:gridCol w="793630"/>
                <a:gridCol w="362310"/>
              </a:tblGrid>
              <a:tr h="365185">
                <a:tc>
                  <a:txBody>
                    <a:bodyPr/>
                    <a:lstStyle/>
                    <a:p>
                      <a:pPr marL="137160" marR="109220" indent="-13716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37160" algn="l"/>
                          <a:tab pos="274320" algn="l"/>
                          <a:tab pos="4572000" algn="r"/>
                          <a:tab pos="137160" algn="l"/>
                          <a:tab pos="274320" algn="l"/>
                          <a:tab pos="3538220" algn="r"/>
                        </a:tabLst>
                      </a:pPr>
                      <a:r>
                        <a:rPr lang="en-US" sz="2400" kern="5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solidFill>
                            <a:schemeClr val="tx1"/>
                          </a:solidFill>
                          <a:effectLst/>
                        </a:rPr>
                        <a:t>Quarter (000 omitted)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65185">
                <a:tc>
                  <a:txBody>
                    <a:bodyPr/>
                    <a:lstStyle/>
                    <a:p>
                      <a:pPr marL="137160" marR="109220" indent="-13716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37160" algn="l"/>
                          <a:tab pos="274320" algn="l"/>
                          <a:tab pos="4572000" algn="r"/>
                          <a:tab pos="137160" algn="l"/>
                          <a:tab pos="274320" algn="l"/>
                          <a:tab pos="3538220" algn="r"/>
                        </a:tabLs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marR="4572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Year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65185">
                <a:tc>
                  <a:txBody>
                    <a:bodyPr/>
                    <a:lstStyle/>
                    <a:p>
                      <a:pPr marL="137160" marR="109220" indent="-13716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37160" algn="l"/>
                          <a:tab pos="274320" algn="l"/>
                          <a:tab pos="4572000" algn="r"/>
                          <a:tab pos="137160" algn="l"/>
                          <a:tab pos="274320" algn="l"/>
                          <a:tab pos="3538220" algn="r"/>
                        </a:tabLs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Beginning cash balance	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$ 6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4572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solidFill>
                            <a:schemeClr val="tx1"/>
                          </a:solidFill>
                          <a:effectLst/>
                        </a:rPr>
                        <a:t>$ </a:t>
                      </a:r>
                      <a:r>
                        <a:rPr lang="en-US" sz="2400" kern="50" dirty="0" smtClean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solidFill>
                            <a:schemeClr val="tx1"/>
                          </a:solidFill>
                          <a:effectLst/>
                        </a:rPr>
                        <a:t>$  </a:t>
                      </a:r>
                      <a:r>
                        <a:rPr lang="en-US" sz="2400" kern="50" dirty="0" smtClean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solidFill>
                            <a:schemeClr val="tx1"/>
                          </a:solidFill>
                          <a:effectLst/>
                        </a:rPr>
                        <a:t>$  </a:t>
                      </a:r>
                      <a:r>
                        <a:rPr lang="en-US" sz="2400" kern="50" dirty="0" smtClean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solidFill>
                            <a:schemeClr val="tx1"/>
                          </a:solidFill>
                          <a:effectLst/>
                        </a:rPr>
                        <a:t>$  </a:t>
                      </a:r>
                      <a:r>
                        <a:rPr lang="en-US" sz="2400" kern="50" dirty="0" smtClean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65185">
                <a:tc>
                  <a:txBody>
                    <a:bodyPr/>
                    <a:lstStyle/>
                    <a:p>
                      <a:pPr marL="137160" marR="109220" indent="-13716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37160" algn="l"/>
                          <a:tab pos="274320" algn="l"/>
                          <a:tab pos="4572000" algn="r"/>
                          <a:tab pos="137160" algn="l"/>
                          <a:tab pos="274320" algn="l"/>
                          <a:tab pos="3538220" algn="r"/>
                        </a:tabLs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Add collections from customers	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u="sng" kern="5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400" u="sng" kern="50" dirty="0" smtClean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4572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u="sng" kern="5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400" u="sng" kern="50" dirty="0" smtClean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u="sng" kern="50" dirty="0">
                          <a:solidFill>
                            <a:schemeClr val="tx1"/>
                          </a:solidFill>
                          <a:effectLst/>
                        </a:rPr>
                        <a:t>   96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u="sng" kern="50" dirty="0">
                          <a:solidFill>
                            <a:schemeClr val="tx1"/>
                          </a:solidFill>
                          <a:effectLst/>
                        </a:rPr>
                        <a:t>  </a:t>
                      </a:r>
                      <a:r>
                        <a:rPr lang="en-US" sz="2400" u="sng" kern="50" dirty="0" smtClean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u="sng" kern="5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400" u="sng" kern="50" dirty="0" smtClean="0">
                          <a:solidFill>
                            <a:schemeClr val="tx1"/>
                          </a:solidFill>
                          <a:effectLst/>
                        </a:rPr>
                        <a:t>323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65185">
                <a:tc>
                  <a:txBody>
                    <a:bodyPr/>
                    <a:lstStyle/>
                    <a:p>
                      <a:pPr marL="137160" marR="109220" indent="-13716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37160" algn="l"/>
                          <a:tab pos="274320" algn="l"/>
                          <a:tab pos="4572000" algn="r"/>
                          <a:tab pos="137160" algn="l"/>
                          <a:tab pos="274320" algn="l"/>
                          <a:tab pos="3538220" algn="r"/>
                        </a:tabLs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Total cash available	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u="sng" kern="50">
                          <a:solidFill>
                            <a:schemeClr val="tx1"/>
                          </a:solidFill>
                          <a:effectLst/>
                        </a:rPr>
                        <a:t> 71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4572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u="sng" kern="5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400" u="sng" kern="50" dirty="0" smtClean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u="sng" kern="5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400" u="sng" kern="50" dirty="0" smtClean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u="sng" kern="50" dirty="0" smtClean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u="sng" kern="50" dirty="0" smtClean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65185">
                <a:tc>
                  <a:txBody>
                    <a:bodyPr/>
                    <a:lstStyle/>
                    <a:p>
                      <a:pPr marL="137160" marR="109220" indent="-13716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37160" algn="l"/>
                          <a:tab pos="274320" algn="l"/>
                          <a:tab pos="4572000" algn="r"/>
                          <a:tab pos="137160" algn="l"/>
                          <a:tab pos="274320" algn="l"/>
                          <a:tab pos="3538220" algn="r"/>
                        </a:tabLs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Less cash disbursements: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4572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65185">
                <a:tc>
                  <a:txBody>
                    <a:bodyPr/>
                    <a:lstStyle/>
                    <a:p>
                      <a:pPr marL="274320" marR="109220" indent="-13716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37160" algn="l"/>
                          <a:tab pos="274320" algn="l"/>
                          <a:tab pos="4572000" algn="r"/>
                          <a:tab pos="137160" algn="l"/>
                          <a:tab pos="274320" algn="l"/>
                          <a:tab pos="3538220" algn="r"/>
                        </a:tabLs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Purchase of inventory	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4572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 dirty="0" smtClean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 dirty="0" smtClean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65185">
                <a:tc>
                  <a:txBody>
                    <a:bodyPr/>
                    <a:lstStyle/>
                    <a:p>
                      <a:pPr marL="274320" marR="109220" indent="-13716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37160" algn="l"/>
                          <a:tab pos="274320" algn="l"/>
                          <a:tab pos="4572000" algn="r"/>
                          <a:tab pos="137160" algn="l"/>
                          <a:tab pos="274320" algn="l"/>
                          <a:tab pos="3538220" algn="r"/>
                        </a:tabLs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Selling and administrative expenses	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 dirty="0" smtClean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4572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 dirty="0" smtClean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113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65185">
                <a:tc>
                  <a:txBody>
                    <a:bodyPr/>
                    <a:lstStyle/>
                    <a:p>
                      <a:pPr marL="274320" marR="109220" indent="-13716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37160" algn="l"/>
                          <a:tab pos="274320" algn="l"/>
                          <a:tab pos="4572000" algn="r"/>
                          <a:tab pos="137160" algn="l"/>
                          <a:tab pos="274320" algn="l"/>
                          <a:tab pos="3538220" algn="r"/>
                        </a:tabLs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Equipment purchases	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4572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 dirty="0" smtClean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65185">
                <a:tc>
                  <a:txBody>
                    <a:bodyPr/>
                    <a:lstStyle/>
                    <a:p>
                      <a:pPr marL="274320" marR="109220" indent="-13716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37160" algn="l"/>
                          <a:tab pos="274320" algn="l"/>
                          <a:tab pos="4572000" algn="r"/>
                          <a:tab pos="137160" algn="l"/>
                          <a:tab pos="274320" algn="l"/>
                          <a:tab pos="3538220" algn="r"/>
                        </a:tabLs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Dividends	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u="sng" kern="50">
                          <a:solidFill>
                            <a:schemeClr val="tx1"/>
                          </a:solidFill>
                          <a:effectLst/>
                        </a:rPr>
                        <a:t>   2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4572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u="sng" kern="50">
                          <a:solidFill>
                            <a:schemeClr val="tx1"/>
                          </a:solidFill>
                          <a:effectLst/>
                        </a:rPr>
                        <a:t>   2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u="sng" kern="50">
                          <a:solidFill>
                            <a:schemeClr val="tx1"/>
                          </a:solidFill>
                          <a:effectLst/>
                        </a:rPr>
                        <a:t>     2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u="sng" kern="50">
                          <a:solidFill>
                            <a:schemeClr val="tx1"/>
                          </a:solidFill>
                          <a:effectLst/>
                        </a:rPr>
                        <a:t>    2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u="sng" kern="50" dirty="0">
                          <a:solidFill>
                            <a:schemeClr val="tx1"/>
                          </a:solidFill>
                          <a:effectLst/>
                        </a:rPr>
                        <a:t>    </a:t>
                      </a:r>
                      <a:r>
                        <a:rPr lang="en-US" sz="2400" u="sng" kern="50" dirty="0" smtClean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65185">
                <a:tc>
                  <a:txBody>
                    <a:bodyPr/>
                    <a:lstStyle/>
                    <a:p>
                      <a:pPr marL="137160" marR="109220" indent="-13716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37160" algn="l"/>
                          <a:tab pos="274320" algn="l"/>
                          <a:tab pos="4572000" algn="r"/>
                          <a:tab pos="137160" algn="l"/>
                          <a:tab pos="274320" algn="l"/>
                          <a:tab pos="3538220" algn="r"/>
                        </a:tabLs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Total cash disbursements	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u="sng" kern="50">
                          <a:solidFill>
                            <a:schemeClr val="tx1"/>
                          </a:solidFill>
                          <a:effectLst/>
                        </a:rPr>
                        <a:t> 73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4572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u="sng" kern="50">
                          <a:solidFill>
                            <a:schemeClr val="tx1"/>
                          </a:solidFill>
                          <a:effectLst/>
                        </a:rPr>
                        <a:t> 85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u="sng" kern="50" dirty="0">
                          <a:solidFill>
                            <a:schemeClr val="tx1"/>
                          </a:solidFill>
                          <a:effectLst/>
                        </a:rPr>
                        <a:t>  </a:t>
                      </a:r>
                      <a:r>
                        <a:rPr lang="en-US" sz="2400" u="sng" kern="50" dirty="0" smtClean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u="sng" kern="50" dirty="0">
                          <a:solidFill>
                            <a:schemeClr val="tx1"/>
                          </a:solidFill>
                          <a:effectLst/>
                        </a:rPr>
                        <a:t>  </a:t>
                      </a:r>
                      <a:r>
                        <a:rPr lang="en-US" sz="2400" u="sng" kern="50" dirty="0" smtClean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u="sng" kern="5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400" u="sng" kern="50" dirty="0" smtClean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730370">
                <a:tc>
                  <a:txBody>
                    <a:bodyPr/>
                    <a:lstStyle/>
                    <a:p>
                      <a:pPr marL="137160" marR="109220" indent="-13716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37160" algn="l"/>
                          <a:tab pos="274320" algn="l"/>
                          <a:tab pos="4572000" algn="r"/>
                          <a:tab pos="137160" algn="l"/>
                          <a:tab pos="274320" algn="l"/>
                          <a:tab pos="3538220" algn="r"/>
                        </a:tabLs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Excess (deficiency) of cash available over disbursements	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4572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u="sng" kern="50">
                          <a:solidFill>
                            <a:schemeClr val="tx1"/>
                          </a:solidFill>
                          <a:effectLst/>
                        </a:rPr>
                        <a:t>  (2</a:t>
                      </a: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4572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4572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u="sng" kern="50" dirty="0" smtClean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u="sng" kern="50">
                          <a:solidFill>
                            <a:schemeClr val="tx1"/>
                          </a:solidFill>
                          <a:effectLst/>
                        </a:rPr>
                        <a:t>  11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u="sng" kern="50" dirty="0">
                          <a:solidFill>
                            <a:schemeClr val="tx1"/>
                          </a:solidFill>
                          <a:effectLst/>
                        </a:rPr>
                        <a:t>  </a:t>
                      </a:r>
                      <a:r>
                        <a:rPr lang="en-US" sz="2400" u="sng" kern="50" dirty="0" smtClean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u="sng" kern="50" dirty="0">
                          <a:solidFill>
                            <a:schemeClr val="tx1"/>
                          </a:solidFill>
                          <a:effectLst/>
                        </a:rPr>
                        <a:t>    </a:t>
                      </a:r>
                      <a:r>
                        <a:rPr lang="en-US" sz="2400" u="sng" kern="50" dirty="0" smtClean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65185">
                <a:tc>
                  <a:txBody>
                    <a:bodyPr/>
                    <a:lstStyle/>
                    <a:p>
                      <a:pPr marL="137160" marR="109220" indent="-13716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37160" algn="l"/>
                          <a:tab pos="274320" algn="l"/>
                          <a:tab pos="4572000" algn="r"/>
                          <a:tab pos="137160" algn="l"/>
                          <a:tab pos="274320" algn="l"/>
                          <a:tab pos="3538220" algn="r"/>
                        </a:tabLs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Financing: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4572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65185">
                <a:tc>
                  <a:txBody>
                    <a:bodyPr/>
                    <a:lstStyle/>
                    <a:p>
                      <a:pPr marL="274320" marR="109220" indent="-13716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37160" algn="l"/>
                          <a:tab pos="274320" algn="l"/>
                          <a:tab pos="4572000" algn="r"/>
                          <a:tab pos="137160" algn="l"/>
                          <a:tab pos="274320" algn="l"/>
                          <a:tab pos="3538220" algn="r"/>
                        </a:tabLs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Borrowings	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 dirty="0" smtClean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4572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 dirty="0" smtClean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65185">
                <a:tc>
                  <a:txBody>
                    <a:bodyPr/>
                    <a:lstStyle/>
                    <a:p>
                      <a:pPr marL="274320" marR="109220" indent="-13716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37160" algn="l"/>
                          <a:tab pos="274320" algn="l"/>
                          <a:tab pos="4572000" algn="r"/>
                          <a:tab pos="137160" algn="l"/>
                          <a:tab pos="274320" algn="l"/>
                          <a:tab pos="3538220" algn="r"/>
                        </a:tabLs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Repayments (including interest)	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u="sng" kern="50">
                          <a:solidFill>
                            <a:schemeClr val="tx1"/>
                          </a:solidFill>
                          <a:effectLst/>
                        </a:rPr>
                        <a:t>   0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4572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u="sng" kern="50">
                          <a:solidFill>
                            <a:schemeClr val="tx1"/>
                          </a:solidFill>
                          <a:effectLst/>
                        </a:rPr>
                        <a:t>   0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4572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u="sng" kern="50" dirty="0" smtClean="0">
                          <a:solidFill>
                            <a:schemeClr val="tx1"/>
                          </a:solidFill>
                          <a:effectLst/>
                        </a:rPr>
                        <a:t>(?)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4572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u="sng" kern="50">
                          <a:solidFill>
                            <a:schemeClr val="tx1"/>
                          </a:solidFill>
                          <a:effectLst/>
                        </a:rPr>
                        <a:t>  (17</a:t>
                      </a: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4572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u="sng" kern="5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400" u="sng" kern="50" dirty="0" smtClean="0">
                          <a:solidFill>
                            <a:schemeClr val="tx1"/>
                          </a:solidFill>
                          <a:effectLst/>
                        </a:rPr>
                        <a:t>(?)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65185">
                <a:tc>
                  <a:txBody>
                    <a:bodyPr/>
                    <a:lstStyle/>
                    <a:p>
                      <a:pPr marL="137160" marR="109220" indent="-13716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37160" algn="l"/>
                          <a:tab pos="274320" algn="l"/>
                          <a:tab pos="4572000" algn="r"/>
                          <a:tab pos="137160" algn="l"/>
                          <a:tab pos="274320" algn="l"/>
                          <a:tab pos="3538220" algn="r"/>
                        </a:tabLs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Total financing	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u="sng" kern="50" dirty="0">
                          <a:solidFill>
                            <a:schemeClr val="tx1"/>
                          </a:solidFill>
                          <a:effectLst/>
                        </a:rPr>
                        <a:t>   </a:t>
                      </a:r>
                      <a:r>
                        <a:rPr lang="en-US" sz="2400" u="sng" kern="50" dirty="0" smtClean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4572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u="sng" kern="5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2400" u="sng" kern="50" dirty="0" smtClean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4572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u="sng" kern="50" dirty="0">
                          <a:solidFill>
                            <a:schemeClr val="tx1"/>
                          </a:solidFill>
                          <a:effectLst/>
                        </a:rPr>
                        <a:t>   </a:t>
                      </a:r>
                      <a:r>
                        <a:rPr lang="en-US" sz="2400" u="sng" kern="50" dirty="0" smtClean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4572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u="sng" kern="50" dirty="0">
                          <a:solidFill>
                            <a:schemeClr val="tx1"/>
                          </a:solidFill>
                          <a:effectLst/>
                        </a:rPr>
                        <a:t>  </a:t>
                      </a:r>
                      <a:r>
                        <a:rPr lang="en-US" sz="2400" u="sng" kern="50" dirty="0" smtClean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r>
                        <a:rPr lang="en-US" sz="2400" kern="5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4572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u="sng" kern="50" dirty="0">
                          <a:solidFill>
                            <a:schemeClr val="tx1"/>
                          </a:solidFill>
                          <a:effectLst/>
                        </a:rPr>
                        <a:t>    </a:t>
                      </a:r>
                      <a:r>
                        <a:rPr lang="en-US" sz="2400" u="sng" kern="50" dirty="0" smtClean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65185">
                <a:tc>
                  <a:txBody>
                    <a:bodyPr/>
                    <a:lstStyle/>
                    <a:p>
                      <a:pPr marL="137160" marR="109220" indent="-137160">
                        <a:lnSpc>
                          <a:spcPts val="1600"/>
                        </a:lnSpc>
                        <a:spcAft>
                          <a:spcPts val="0"/>
                        </a:spcAft>
                        <a:tabLst>
                          <a:tab pos="137160" algn="l"/>
                          <a:tab pos="274320" algn="l"/>
                          <a:tab pos="4572000" algn="r"/>
                          <a:tab pos="137160" algn="l"/>
                          <a:tab pos="274320" algn="l"/>
                          <a:tab pos="3538220" algn="r"/>
                        </a:tabLs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Ending cash balance	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u="dbl" kern="50" dirty="0">
                          <a:solidFill>
                            <a:schemeClr val="tx1"/>
                          </a:solidFill>
                          <a:effectLst/>
                        </a:rPr>
                        <a:t>$ </a:t>
                      </a:r>
                      <a:r>
                        <a:rPr lang="en-US" sz="2400" u="dbl" kern="50" dirty="0" smtClean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4572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u="dbl" kern="50" dirty="0">
                          <a:solidFill>
                            <a:schemeClr val="tx1"/>
                          </a:solidFill>
                          <a:effectLst/>
                        </a:rPr>
                        <a:t>$ </a:t>
                      </a:r>
                      <a:r>
                        <a:rPr lang="en-US" sz="2400" u="dbl" kern="50" dirty="0" smtClean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u="dbl" kern="50" dirty="0">
                          <a:solidFill>
                            <a:schemeClr val="tx1"/>
                          </a:solidFill>
                          <a:effectLst/>
                        </a:rPr>
                        <a:t>$  </a:t>
                      </a:r>
                      <a:r>
                        <a:rPr lang="en-US" sz="2400" u="dbl" kern="50" dirty="0" smtClean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u="dbl" kern="50" dirty="0">
                          <a:solidFill>
                            <a:schemeClr val="tx1"/>
                          </a:solidFill>
                          <a:effectLst/>
                        </a:rPr>
                        <a:t>$  </a:t>
                      </a:r>
                      <a:r>
                        <a:rPr lang="en-US" sz="2400" u="dbl" kern="50" dirty="0" smtClean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R="64135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u="dbl" kern="50" dirty="0">
                          <a:solidFill>
                            <a:schemeClr val="tx1"/>
                          </a:solidFill>
                          <a:effectLst/>
                        </a:rPr>
                        <a:t>$  </a:t>
                      </a:r>
                      <a:r>
                        <a:rPr lang="en-US" sz="2400" u="dbl" kern="50" dirty="0" smtClean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2400" kern="5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CA" sz="24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167223" y="1475117"/>
            <a:ext cx="457200" cy="2587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65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67223" y="2973238"/>
            <a:ext cx="457200" cy="258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28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23804" y="1101306"/>
            <a:ext cx="457200" cy="258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5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23804" y="1475117"/>
            <a:ext cx="457200" cy="258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70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23804" y="1848928"/>
            <a:ext cx="457200" cy="258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75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68661" y="6259902"/>
            <a:ext cx="457200" cy="258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7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67223" y="5532407"/>
            <a:ext cx="457200" cy="258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7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237457" y="1061048"/>
            <a:ext cx="457200" cy="258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6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413630" y="1095555"/>
            <a:ext cx="457200" cy="258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5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418717" y="1061048"/>
            <a:ext cx="457200" cy="258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5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07989" y="6625087"/>
            <a:ext cx="457200" cy="258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5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415178" y="6259902"/>
            <a:ext cx="457200" cy="258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15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97283" y="4658264"/>
            <a:ext cx="575095" cy="3968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(10)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43423" y="6599208"/>
            <a:ext cx="457200" cy="258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5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405004" y="3335547"/>
            <a:ext cx="457200" cy="258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10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405004" y="2951674"/>
            <a:ext cx="457200" cy="258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25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424468" y="2554856"/>
            <a:ext cx="457200" cy="258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48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217326" y="3700733"/>
            <a:ext cx="457200" cy="258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8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424468" y="4054416"/>
            <a:ext cx="457200" cy="258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90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324491" y="4054416"/>
            <a:ext cx="457200" cy="258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72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031857" y="4054416"/>
            <a:ext cx="713118" cy="267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320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092242" y="1785668"/>
            <a:ext cx="619665" cy="258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329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382002" y="1792857"/>
            <a:ext cx="457200" cy="258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97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297228" y="1782792"/>
            <a:ext cx="573657" cy="3278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101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218764" y="4787660"/>
            <a:ext cx="457200" cy="258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9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356122" y="4799162"/>
            <a:ext cx="457200" cy="258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25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092242" y="2573547"/>
            <a:ext cx="582284" cy="258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163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413685" y="5906219"/>
            <a:ext cx="457200" cy="258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(6)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092242" y="5911970"/>
            <a:ext cx="618227" cy="247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(23)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418717" y="6254150"/>
            <a:ext cx="457200" cy="258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(6)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190730" y="6219646"/>
            <a:ext cx="457200" cy="258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(1)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18717" y="6584832"/>
            <a:ext cx="457200" cy="258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5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62026" y="6254150"/>
            <a:ext cx="700178" cy="258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(17)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9217326" y="6607834"/>
            <a:ext cx="457200" cy="258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8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324491" y="6587707"/>
            <a:ext cx="457200" cy="258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8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8413630" y="1413295"/>
            <a:ext cx="457200" cy="258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92</a:t>
            </a:r>
            <a:endParaRPr lang="en-CA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9265491" y="5512280"/>
            <a:ext cx="457200" cy="258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>
                <a:solidFill>
                  <a:schemeClr val="tx1"/>
                </a:solidFill>
              </a:rPr>
              <a:t>22</a:t>
            </a:r>
            <a:endParaRPr lang="en-C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88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249</Words>
  <Application>Microsoft Office PowerPoint</Application>
  <PresentationFormat>Widescreen</PresentationFormat>
  <Paragraphs>268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Abdullah Said</dc:creator>
  <cp:lastModifiedBy>Abdullah Said</cp:lastModifiedBy>
  <cp:revision>8</cp:revision>
  <dcterms:created xsi:type="dcterms:W3CDTF">2015-05-18T18:59:28Z</dcterms:created>
  <dcterms:modified xsi:type="dcterms:W3CDTF">2015-05-18T19:53:09Z</dcterms:modified>
</cp:coreProperties>
</file>