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66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02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595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115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611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61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622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23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514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9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C0D80-1578-4955-98FD-CE480A8AFBB1}" type="datetimeFigureOut">
              <a:rPr lang="en-CA" smtClean="0"/>
              <a:t>2015-05-23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3BAD-1237-43B7-9F34-B1AB265D5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24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Cash flow from operating Activities </a:t>
            </a:r>
            <a:endParaRPr lang="en-C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Cash flow statement </a:t>
            </a:r>
          </a:p>
          <a:p>
            <a:r>
              <a:rPr lang="en-CA" sz="2800" dirty="0" smtClean="0"/>
              <a:t>Direct Method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393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1- Cash collection from customers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5473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CA" dirty="0" smtClean="0"/>
              <a:t>A/R     *****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dirty="0" smtClean="0"/>
              <a:t>Cash    *****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dirty="0"/>
              <a:t> </a:t>
            </a:r>
            <a:r>
              <a:rPr lang="en-CA" dirty="0" smtClean="0"/>
              <a:t>                  A/R****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dirty="0"/>
              <a:t> </a:t>
            </a:r>
            <a:r>
              <a:rPr lang="en-CA" dirty="0" smtClean="0"/>
              <a:t>         </a:t>
            </a:r>
            <a:r>
              <a:rPr lang="en-CA" b="1" i="1" dirty="0" smtClean="0">
                <a:solidFill>
                  <a:srgbClr val="FF0000"/>
                </a:solidFill>
              </a:rPr>
              <a:t>Revenue****</a:t>
            </a:r>
          </a:p>
          <a:p>
            <a:pPr marL="0" indent="0">
              <a:lnSpc>
                <a:spcPct val="100000"/>
              </a:lnSpc>
              <a:buNone/>
            </a:pPr>
            <a:endParaRPr lang="en-CA" dirty="0"/>
          </a:p>
          <a:p>
            <a:pPr marL="0" indent="0">
              <a:lnSpc>
                <a:spcPct val="100000"/>
              </a:lnSpc>
              <a:buNone/>
            </a:pPr>
            <a:r>
              <a:rPr lang="en-CA" dirty="0" smtClean="0"/>
              <a:t>Cash collection from customers= Revenue(sales</a:t>
            </a:r>
            <a:r>
              <a:rPr lang="en-CA" dirty="0" smtClean="0"/>
              <a:t>) (Cr)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514273" y="3882111"/>
            <a:ext cx="17252" cy="105242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497021" y="4934533"/>
            <a:ext cx="17252" cy="105242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32785" y="4934533"/>
            <a:ext cx="681488" cy="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531525" y="3882111"/>
            <a:ext cx="776377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505647" y="5984304"/>
            <a:ext cx="776377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282024" y="3460763"/>
            <a:ext cx="2518912" cy="6642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 smtClean="0"/>
              <a:t> Decrease in </a:t>
            </a:r>
            <a:r>
              <a:rPr lang="en-CA" dirty="0" smtClean="0"/>
              <a:t>A/R  (Cr)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9307902" y="5642800"/>
            <a:ext cx="2493035" cy="6642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 smtClean="0"/>
              <a:t> Increase in </a:t>
            </a:r>
            <a:r>
              <a:rPr lang="en-CA" dirty="0" smtClean="0"/>
              <a:t>AR   (Cr)</a:t>
            </a:r>
            <a:endParaRPr lang="en-CA" dirty="0"/>
          </a:p>
        </p:txBody>
      </p:sp>
      <p:sp>
        <p:nvSpPr>
          <p:cNvPr id="15" name="Oval 14"/>
          <p:cNvSpPr/>
          <p:nvPr/>
        </p:nvSpPr>
        <p:spPr>
          <a:xfrm>
            <a:off x="8725620" y="3696643"/>
            <a:ext cx="336430" cy="3709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16" name="Oval 15"/>
          <p:cNvSpPr/>
          <p:nvPr/>
        </p:nvSpPr>
        <p:spPr>
          <a:xfrm>
            <a:off x="8788879" y="5793312"/>
            <a:ext cx="336430" cy="3709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-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10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2- Cash Payment to suppliers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96" y="1825624"/>
            <a:ext cx="1206260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Inventory *****</a:t>
            </a:r>
          </a:p>
          <a:p>
            <a:pPr marL="0" indent="0">
              <a:buNone/>
            </a:pPr>
            <a:r>
              <a:rPr lang="en-CA" dirty="0" smtClean="0"/>
              <a:t>A/P            *****</a:t>
            </a:r>
          </a:p>
          <a:p>
            <a:pPr marL="0" indent="0">
              <a:buNone/>
            </a:pPr>
            <a:r>
              <a:rPr lang="en-CA" b="1" i="1" dirty="0" smtClean="0">
                <a:solidFill>
                  <a:srgbClr val="FF0000"/>
                </a:solidFill>
              </a:rPr>
              <a:t>C G Sold    *****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Cash          *****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Inventory  *****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A/P             *****</a:t>
            </a:r>
          </a:p>
          <a:p>
            <a:pPr marL="0" indent="0">
              <a:buNone/>
            </a:pPr>
            <a:r>
              <a:rPr lang="en-CA" dirty="0" smtClean="0"/>
              <a:t>Cash for Suppliers = Cost of Good sold (</a:t>
            </a:r>
            <a:r>
              <a:rPr lang="en-CA" dirty="0" err="1" smtClean="0"/>
              <a:t>Dr</a:t>
            </a:r>
            <a:r>
              <a:rPr lang="en-CA" dirty="0" smtClean="0"/>
              <a:t>)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642340" y="5132717"/>
            <a:ext cx="741871" cy="862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349706" y="3856008"/>
            <a:ext cx="34505" cy="128533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7384211" y="5026565"/>
            <a:ext cx="34505" cy="128533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349706" y="3856008"/>
            <a:ext cx="1009290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418716" y="6311900"/>
            <a:ext cx="1009290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428006" y="3183147"/>
            <a:ext cx="3114136" cy="13284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 smtClean="0"/>
              <a:t>Increase In Inventory  (</a:t>
            </a:r>
            <a:r>
              <a:rPr lang="en-CA" dirty="0" err="1" smtClean="0"/>
              <a:t>Dr</a:t>
            </a:r>
            <a:r>
              <a:rPr lang="en-CA" dirty="0" smtClean="0"/>
              <a:t>)</a:t>
            </a:r>
          </a:p>
          <a:p>
            <a:r>
              <a:rPr lang="en-CA" dirty="0" smtClean="0"/>
              <a:t>Decrease in A/P            (</a:t>
            </a:r>
            <a:r>
              <a:rPr lang="en-CA" dirty="0" err="1" smtClean="0"/>
              <a:t>Dr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8428006" y="5437636"/>
            <a:ext cx="3114136" cy="13284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 smtClean="0"/>
              <a:t>Decrease in Inventory  (Cr)</a:t>
            </a:r>
          </a:p>
          <a:p>
            <a:r>
              <a:rPr lang="en-CA" dirty="0"/>
              <a:t>I</a:t>
            </a:r>
            <a:r>
              <a:rPr lang="en-CA" dirty="0" smtClean="0"/>
              <a:t>ncrease in A/p              (Cr)</a:t>
            </a:r>
            <a:endParaRPr lang="en-CA" dirty="0"/>
          </a:p>
        </p:txBody>
      </p:sp>
      <p:sp>
        <p:nvSpPr>
          <p:cNvPr id="14" name="Oval 13"/>
          <p:cNvSpPr/>
          <p:nvPr/>
        </p:nvSpPr>
        <p:spPr>
          <a:xfrm>
            <a:off x="7686135" y="3564295"/>
            <a:ext cx="439947" cy="5607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15" name="Oval 14"/>
          <p:cNvSpPr/>
          <p:nvPr/>
        </p:nvSpPr>
        <p:spPr>
          <a:xfrm>
            <a:off x="7720640" y="6031541"/>
            <a:ext cx="439947" cy="5607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-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60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3- Cash </a:t>
            </a:r>
            <a:r>
              <a:rPr lang="en-CA" dirty="0" smtClean="0"/>
              <a:t>Payment for Operating Expenses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       P.P </a:t>
            </a:r>
            <a:r>
              <a:rPr lang="en-CA" dirty="0" err="1" smtClean="0"/>
              <a:t>exp</a:t>
            </a:r>
            <a:r>
              <a:rPr lang="en-CA" dirty="0" smtClean="0"/>
              <a:t>    *****</a:t>
            </a:r>
          </a:p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dirty="0" err="1" smtClean="0"/>
              <a:t>Accu</a:t>
            </a:r>
            <a:r>
              <a:rPr lang="en-CA" dirty="0" smtClean="0"/>
              <a:t> </a:t>
            </a:r>
            <a:r>
              <a:rPr lang="en-CA" dirty="0" err="1" smtClean="0"/>
              <a:t>exp</a:t>
            </a:r>
            <a:r>
              <a:rPr lang="en-CA" dirty="0" smtClean="0"/>
              <a:t>   *****</a:t>
            </a:r>
          </a:p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b="1" i="1" dirty="0" smtClean="0">
                <a:solidFill>
                  <a:srgbClr val="FF0000"/>
                </a:solidFill>
              </a:rPr>
              <a:t>Op. </a:t>
            </a:r>
            <a:r>
              <a:rPr lang="en-CA" b="1" i="1" dirty="0" err="1" smtClean="0">
                <a:solidFill>
                  <a:srgbClr val="FF0000"/>
                </a:solidFill>
              </a:rPr>
              <a:t>exp</a:t>
            </a:r>
            <a:r>
              <a:rPr lang="en-CA" b="1" i="1" dirty="0" smtClean="0">
                <a:solidFill>
                  <a:srgbClr val="FF0000"/>
                </a:solidFill>
              </a:rPr>
              <a:t>     *****</a:t>
            </a:r>
            <a:endParaRPr lang="en-CA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dirty="0" smtClean="0"/>
              <a:t>                                Cash *****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  P.P </a:t>
            </a:r>
            <a:r>
              <a:rPr lang="en-CA" dirty="0" err="1" smtClean="0"/>
              <a:t>exp</a:t>
            </a:r>
            <a:r>
              <a:rPr lang="en-CA" dirty="0" smtClean="0"/>
              <a:t>   *****</a:t>
            </a:r>
          </a:p>
          <a:p>
            <a:pPr marL="0" indent="0">
              <a:buNone/>
            </a:pPr>
            <a:r>
              <a:rPr lang="en-CA" dirty="0" smtClean="0"/>
              <a:t>                       </a:t>
            </a:r>
            <a:r>
              <a:rPr lang="en-CA" dirty="0" err="1" smtClean="0"/>
              <a:t>Accu</a:t>
            </a:r>
            <a:r>
              <a:rPr lang="en-CA" dirty="0" smtClean="0"/>
              <a:t> </a:t>
            </a:r>
            <a:r>
              <a:rPr lang="en-CA" dirty="0" err="1" smtClean="0"/>
              <a:t>exp</a:t>
            </a:r>
            <a:r>
              <a:rPr lang="en-CA" dirty="0" smtClean="0"/>
              <a:t>   *****</a:t>
            </a:r>
          </a:p>
          <a:p>
            <a:pPr marL="0" indent="0">
              <a:buNone/>
            </a:pPr>
            <a:r>
              <a:rPr lang="en-CA" sz="2400" dirty="0" smtClean="0"/>
              <a:t>Cash Payment for operating expenses = Operating Expenses  (</a:t>
            </a:r>
            <a:r>
              <a:rPr lang="en-CA" sz="2400" dirty="0" err="1" smtClean="0"/>
              <a:t>Dr</a:t>
            </a:r>
            <a:r>
              <a:rPr lang="en-CA" sz="2400" dirty="0" smtClean="0"/>
              <a:t>) </a:t>
            </a:r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50369" y="5193102"/>
            <a:ext cx="431321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8755812" y="3765430"/>
            <a:ext cx="25519" cy="142767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8781331" y="5193102"/>
            <a:ext cx="25879" cy="1328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67158" y="3765430"/>
            <a:ext cx="370936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5617" y="6465952"/>
            <a:ext cx="370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9066362" y="3014706"/>
            <a:ext cx="3125638" cy="16562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 smtClean="0"/>
              <a:t>Increase in Prepaid Exp.(</a:t>
            </a:r>
            <a:r>
              <a:rPr lang="en-CA" dirty="0" err="1" smtClean="0"/>
              <a:t>Dr</a:t>
            </a:r>
            <a:r>
              <a:rPr lang="en-CA" dirty="0" smtClean="0"/>
              <a:t>)</a:t>
            </a:r>
          </a:p>
          <a:p>
            <a:r>
              <a:rPr lang="en-CA" dirty="0" smtClean="0"/>
              <a:t>Decrease in Accrued Exp.(</a:t>
            </a:r>
            <a:r>
              <a:rPr lang="en-CA" dirty="0" err="1" smtClean="0"/>
              <a:t>Dr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13" name="Rounded Rectangle 12"/>
          <p:cNvSpPr/>
          <p:nvPr/>
        </p:nvSpPr>
        <p:spPr>
          <a:xfrm>
            <a:off x="9066362" y="5193102"/>
            <a:ext cx="3027872" cy="16562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 smtClean="0"/>
              <a:t>Decrease in Prepaid Exp.(</a:t>
            </a:r>
            <a:r>
              <a:rPr lang="en-CA" dirty="0" err="1" smtClean="0"/>
              <a:t>Dr</a:t>
            </a:r>
            <a:r>
              <a:rPr lang="en-CA" dirty="0" smtClean="0"/>
              <a:t>)</a:t>
            </a:r>
          </a:p>
          <a:p>
            <a:r>
              <a:rPr lang="en-CA" dirty="0" smtClean="0"/>
              <a:t>Increase in Accrued Exp.(</a:t>
            </a:r>
            <a:r>
              <a:rPr lang="en-CA" dirty="0" err="1" smtClean="0"/>
              <a:t>Dr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14" name="Oval 13"/>
          <p:cNvSpPr/>
          <p:nvPr/>
        </p:nvSpPr>
        <p:spPr>
          <a:xfrm>
            <a:off x="8544464" y="3508181"/>
            <a:ext cx="422694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15" name="Oval 14"/>
          <p:cNvSpPr/>
          <p:nvPr/>
        </p:nvSpPr>
        <p:spPr>
          <a:xfrm>
            <a:off x="8582923" y="6237352"/>
            <a:ext cx="422694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-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890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181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Cash flow from operating Activities </vt:lpstr>
      <vt:lpstr>1- Cash collection from customers </vt:lpstr>
      <vt:lpstr>2- Cash Payment to suppliers </vt:lpstr>
      <vt:lpstr>3- Cash Payment for Operating Expenses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 from operating Activities</dc:title>
  <dc:creator>Abdullah Said</dc:creator>
  <cp:lastModifiedBy>Abdullah Said</cp:lastModifiedBy>
  <cp:revision>12</cp:revision>
  <dcterms:created xsi:type="dcterms:W3CDTF">2014-12-20T13:40:22Z</dcterms:created>
  <dcterms:modified xsi:type="dcterms:W3CDTF">2015-05-23T15:24:32Z</dcterms:modified>
</cp:coreProperties>
</file>