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03-E8AC-4DC0-A41E-CEC6A20337D3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FDC-F347-4F3A-A017-70E979B474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049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03-E8AC-4DC0-A41E-CEC6A20337D3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FDC-F347-4F3A-A017-70E979B474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775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03-E8AC-4DC0-A41E-CEC6A20337D3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FDC-F347-4F3A-A017-70E979B474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263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03-E8AC-4DC0-A41E-CEC6A20337D3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FDC-F347-4F3A-A017-70E979B474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719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03-E8AC-4DC0-A41E-CEC6A20337D3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FDC-F347-4F3A-A017-70E979B474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255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03-E8AC-4DC0-A41E-CEC6A20337D3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FDC-F347-4F3A-A017-70E979B474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282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03-E8AC-4DC0-A41E-CEC6A20337D3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FDC-F347-4F3A-A017-70E979B474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81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03-E8AC-4DC0-A41E-CEC6A20337D3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FDC-F347-4F3A-A017-70E979B474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39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03-E8AC-4DC0-A41E-CEC6A20337D3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FDC-F347-4F3A-A017-70E979B474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747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03-E8AC-4DC0-A41E-CEC6A20337D3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FDC-F347-4F3A-A017-70E979B474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70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03-E8AC-4DC0-A41E-CEC6A20337D3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FDC-F347-4F3A-A017-70E979B474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29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C003-E8AC-4DC0-A41E-CEC6A20337D3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06FDC-F347-4F3A-A017-70E979B474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79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189"/>
            <a:ext cx="10668000" cy="6150634"/>
          </a:xfrm>
        </p:spPr>
        <p:txBody>
          <a:bodyPr/>
          <a:lstStyle/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774612"/>
              </p:ext>
            </p:extLst>
          </p:nvPr>
        </p:nvGraphicFramePr>
        <p:xfrm>
          <a:off x="1639018" y="905774"/>
          <a:ext cx="10256808" cy="5647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1171"/>
                <a:gridCol w="828136"/>
                <a:gridCol w="733245"/>
                <a:gridCol w="879894"/>
                <a:gridCol w="586596"/>
                <a:gridCol w="1086929"/>
                <a:gridCol w="948905"/>
                <a:gridCol w="1138687"/>
                <a:gridCol w="733245"/>
              </a:tblGrid>
              <a:tr h="750498">
                <a:tc>
                  <a:txBody>
                    <a:bodyPr/>
                    <a:lstStyle/>
                    <a:p>
                      <a:pPr marL="45720" marR="45720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i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marL="45720" marR="45720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i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i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 gridSpan="3">
                  <a:txBody>
                    <a:bodyPr/>
                    <a:lstStyle/>
                    <a:p>
                      <a:pPr marL="45720" marR="45720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Product Cost</a:t>
                      </a:r>
                      <a:endParaRPr lang="en-CA" sz="1400" i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marR="38100"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Period</a:t>
                      </a:r>
                      <a:endParaRPr lang="en-CA" sz="1400" i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marL="45720" marR="45720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 i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marL="45720" marR="45720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i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</a:tr>
              <a:tr h="879203">
                <a:tc>
                  <a:txBody>
                    <a:bodyPr/>
                    <a:lstStyle/>
                    <a:p>
                      <a:pPr marL="45720" marR="45720" algn="l"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chemeClr val="tx1"/>
                          </a:solidFill>
                          <a:effectLst/>
                        </a:rPr>
                        <a:t>Name of the Cost</a:t>
                      </a:r>
                      <a:endParaRPr lang="en-CA" sz="1800" b="1" i="1" u="sng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marL="45720" marR="4572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Variable Cost</a:t>
                      </a:r>
                      <a:endParaRPr lang="en-CA" sz="1600" i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   Fixed </a:t>
                      </a:r>
                      <a:r>
                        <a:rPr lang="en-US" sz="1600" dirty="0">
                          <a:effectLst/>
                        </a:rPr>
                        <a:t>Cost</a:t>
                      </a:r>
                      <a:endParaRPr lang="en-CA" sz="1600" i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Direct Materials</a:t>
                      </a:r>
                      <a:endParaRPr lang="en-CA" sz="1600" b="1" i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9525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Direct Labor</a:t>
                      </a:r>
                      <a:endParaRPr lang="en-CA" sz="1600" b="1" i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Manufacturing </a:t>
                      </a:r>
                      <a:r>
                        <a:rPr lang="en-US" sz="1600" b="1" dirty="0">
                          <a:effectLst/>
                        </a:rPr>
                        <a:t>Overhead</a:t>
                      </a:r>
                      <a:endParaRPr lang="en-CA" sz="1600" b="1" i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38100"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(Selling </a:t>
                      </a:r>
                      <a:r>
                        <a:rPr lang="en-US" sz="1600" dirty="0" smtClean="0">
                          <a:effectLst/>
                        </a:rPr>
                        <a:t>and </a:t>
                      </a:r>
                      <a:r>
                        <a:rPr lang="en-US" sz="1600" dirty="0">
                          <a:effectLst/>
                        </a:rPr>
                        <a:t>Admin) Cost</a:t>
                      </a:r>
                      <a:endParaRPr lang="en-CA" sz="1600" i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Opportunity </a:t>
                      </a:r>
                      <a:r>
                        <a:rPr lang="en-US" sz="1600" dirty="0">
                          <a:effectLst/>
                        </a:rPr>
                        <a:t>Cost</a:t>
                      </a:r>
                      <a:endParaRPr lang="en-CA" sz="1600" i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Sunk Cost</a:t>
                      </a:r>
                      <a:endParaRPr lang="en-CA" sz="1600" i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8668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2800350" algn="r"/>
                        </a:tabLst>
                      </a:pPr>
                      <a:r>
                        <a:rPr lang="en-US" sz="1400">
                          <a:effectLst/>
                        </a:rPr>
                        <a:t>Rental revenue forgone, $30,000 per year	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092" marR="16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</a:tr>
              <a:tr h="247809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2800350" algn="r"/>
                        </a:tabLst>
                      </a:pPr>
                      <a:r>
                        <a:rPr lang="en-US" sz="1400">
                          <a:effectLst/>
                        </a:rPr>
                        <a:t>Direct materials cost, $80 per unit	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092" marR="16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</a:tr>
              <a:tr h="418668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2800350" algn="r"/>
                        </a:tabLst>
                      </a:pPr>
                      <a:r>
                        <a:rPr lang="en-US" sz="1400">
                          <a:effectLst/>
                        </a:rPr>
                        <a:t>Rental cost of warehouse, $500 per month	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092" marR="16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</a:tr>
              <a:tr h="418668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2800350" algn="r"/>
                        </a:tabLst>
                      </a:pPr>
                      <a:r>
                        <a:rPr lang="en-US" sz="1400">
                          <a:effectLst/>
                        </a:rPr>
                        <a:t>Rental cost of equipment, $4,000 per month	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092" marR="16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</a:tr>
              <a:tr h="247809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2800350" algn="r"/>
                        </a:tabLst>
                      </a:pPr>
                      <a:r>
                        <a:rPr lang="en-US" sz="1400">
                          <a:effectLst/>
                        </a:rPr>
                        <a:t>Direct labor cost, $60 per unit	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092" marR="16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</a:tr>
              <a:tr h="418668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2800350" algn="r"/>
                        </a:tabLst>
                      </a:pPr>
                      <a:r>
                        <a:rPr lang="en-US" sz="1400">
                          <a:effectLst/>
                        </a:rPr>
                        <a:t>Depreciation of the annex space, $8,000 per year	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092" marR="16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</a:tr>
              <a:tr h="247809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2800350" algn="r"/>
                        </a:tabLst>
                      </a:pPr>
                      <a:r>
                        <a:rPr lang="en-US" sz="1400">
                          <a:effectLst/>
                        </a:rPr>
                        <a:t>Advertising cost, $50,000 per year	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092" marR="16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</a:tr>
              <a:tr h="418668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2800350" algn="r"/>
                        </a:tabLst>
                      </a:pPr>
                      <a:r>
                        <a:rPr lang="en-US" sz="1400">
                          <a:effectLst/>
                        </a:rPr>
                        <a:t>Supervisor's salary, $1,500 per month	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092" marR="16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</a:tr>
              <a:tr h="418668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2800350" algn="r"/>
                        </a:tabLst>
                      </a:pPr>
                      <a:r>
                        <a:rPr lang="en-US" sz="1400">
                          <a:effectLst/>
                        </a:rPr>
                        <a:t>Electricity for machines, $1.20 per unit	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092" marR="16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</a:tr>
              <a:tr h="247809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2800350" algn="r"/>
                        </a:tabLst>
                      </a:pPr>
                      <a:r>
                        <a:rPr lang="en-US" sz="1400">
                          <a:effectLst/>
                        </a:rPr>
                        <a:t>Shipping cost, $9 per unit	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092" marR="16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</a:tr>
              <a:tr h="418668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2800350" algn="r"/>
                        </a:tabLst>
                      </a:pPr>
                      <a:r>
                        <a:rPr lang="en-US" sz="1400" dirty="0">
                          <a:effectLst/>
                        </a:rPr>
                        <a:t>Return earned on investments, $3,000 per year	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092" marR="16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92" marR="1609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4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Widescreen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 Said</dc:creator>
  <cp:lastModifiedBy>Abdullah Said</cp:lastModifiedBy>
  <cp:revision>1</cp:revision>
  <dcterms:created xsi:type="dcterms:W3CDTF">2015-02-28T15:00:03Z</dcterms:created>
  <dcterms:modified xsi:type="dcterms:W3CDTF">2015-02-28T15:00:27Z</dcterms:modified>
</cp:coreProperties>
</file>